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  <p:sldId id="281" r:id="rId43"/>
    <p:sldId id="282" r:id="rId4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lab 레트로라이프" charset="1" panose="02000600000000000000"/>
      <p:regular r:id="rId10"/>
    </p:embeddedFont>
    <p:embeddedFont>
      <p:font typeface="Tlab 레트로라이프 Bold" charset="1" panose="02000800000000000000"/>
      <p:regular r:id="rId11"/>
    </p:embeddedFont>
    <p:embeddedFont>
      <p:font typeface="Source Han Sans KR" charset="1" panose="020B0400000000000000"/>
      <p:regular r:id="rId12"/>
    </p:embeddedFont>
    <p:embeddedFont>
      <p:font typeface="Source Han Sans KR Bold" charset="1" panose="020B0800000000000000"/>
      <p:regular r:id="rId13"/>
    </p:embeddedFont>
    <p:embeddedFont>
      <p:font typeface="Source Han Sans KR Extra-Light" charset="1" panose="020B0200000000000000"/>
      <p:regular r:id="rId14"/>
    </p:embeddedFont>
    <p:embeddedFont>
      <p:font typeface="Source Han Sans KR Light" charset="1" panose="020B0300000000000000"/>
      <p:regular r:id="rId15"/>
    </p:embeddedFont>
    <p:embeddedFont>
      <p:font typeface="Source Han Sans KR Medium" charset="1" panose="020B0600000000000000"/>
      <p:regular r:id="rId16"/>
    </p:embeddedFont>
    <p:embeddedFont>
      <p:font typeface="Source Han Sans KR Heavy" charset="1" panose="020B0A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30" Target="slides/slide13.xml" Type="http://schemas.openxmlformats.org/officeDocument/2006/relationships/slide"/><Relationship Id="rId31" Target="slides/slide14.xml" Type="http://schemas.openxmlformats.org/officeDocument/2006/relationships/slide"/><Relationship Id="rId32" Target="slides/slide15.xml" Type="http://schemas.openxmlformats.org/officeDocument/2006/relationships/slide"/><Relationship Id="rId33" Target="slides/slide16.xml" Type="http://schemas.openxmlformats.org/officeDocument/2006/relationships/slide"/><Relationship Id="rId34" Target="slides/slide17.xml" Type="http://schemas.openxmlformats.org/officeDocument/2006/relationships/slide"/><Relationship Id="rId35" Target="slides/slide18.xml" Type="http://schemas.openxmlformats.org/officeDocument/2006/relationships/slide"/><Relationship Id="rId36" Target="slides/slide19.xml" Type="http://schemas.openxmlformats.org/officeDocument/2006/relationships/slide"/><Relationship Id="rId37" Target="slides/slide20.xml" Type="http://schemas.openxmlformats.org/officeDocument/2006/relationships/slide"/><Relationship Id="rId38" Target="slides/slide21.xml" Type="http://schemas.openxmlformats.org/officeDocument/2006/relationships/slide"/><Relationship Id="rId39" Target="slides/slide22.xml" Type="http://schemas.openxmlformats.org/officeDocument/2006/relationships/slide"/><Relationship Id="rId4" Target="theme/theme1.xml" Type="http://schemas.openxmlformats.org/officeDocument/2006/relationships/theme"/><Relationship Id="rId40" Target="slides/slide23.xml" Type="http://schemas.openxmlformats.org/officeDocument/2006/relationships/slide"/><Relationship Id="rId41" Target="slides/slide24.xml" Type="http://schemas.openxmlformats.org/officeDocument/2006/relationships/slide"/><Relationship Id="rId42" Target="slides/slide25.xml" Type="http://schemas.openxmlformats.org/officeDocument/2006/relationships/slide"/><Relationship Id="rId43" Target="slides/slide26.xml" Type="http://schemas.openxmlformats.org/officeDocument/2006/relationships/slide"/><Relationship Id="rId44" Target="slides/slide2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46946" y="3859539"/>
            <a:ext cx="11594107" cy="1253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3"/>
              </a:lnSpc>
            </a:pPr>
            <a:r>
              <a:rPr lang="en-US" sz="8002" spc="-80">
                <a:solidFill>
                  <a:srgbClr val="000000"/>
                </a:solidFill>
                <a:ea typeface="Tlab 레트로라이프"/>
              </a:rPr>
              <a:t>대용량 시스템 설계 기초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98592" y="810260"/>
            <a:ext cx="515603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19"/>
              </a:lnSpc>
              <a:spcBef>
                <a:spcPct val="0"/>
              </a:spcBef>
            </a:pPr>
            <a:r>
              <a:rPr lang="en-US" sz="2299" spc="-57">
                <a:solidFill>
                  <a:srgbClr val="000000"/>
                </a:solidFill>
                <a:latin typeface="Source Han Sans KR Medium"/>
                <a:ea typeface="Source Han Sans KR Medium"/>
              </a:rPr>
              <a:t>월간CS - 대용량 시스템 설계 기초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503353" y="8762418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김혜린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86784" y="5707052"/>
            <a:ext cx="8114433" cy="499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2"/>
              </a:lnSpc>
            </a:pPr>
            <a:r>
              <a:rPr lang="en-US" sz="3200" spc="-32">
                <a:solidFill>
                  <a:srgbClr val="000000"/>
                </a:solidFill>
                <a:latin typeface="Tlab 레트로라이프"/>
                <a:ea typeface="Tlab 레트로라이프"/>
              </a:rPr>
              <a:t>6.분산 키 - 값 저장소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0063" y="8854493"/>
            <a:ext cx="4755947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-57">
                <a:solidFill>
                  <a:srgbClr val="000000"/>
                </a:solidFill>
                <a:latin typeface="Source Han Sans KR Bold"/>
              </a:rPr>
              <a:t>2024.03.24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503353" y="8338238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</a:rPr>
              <a:t>OolongTea620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결론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9633"/>
            <a:ext cx="792612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성격에 맞게 분산 시스템 방식을 선택할 수 있어야 한다.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시스템 컴포넌트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9633"/>
            <a:ext cx="6642232" cy="436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키-값 저장소 구현에 사용되는 핵심 컴포넌트 및 기술</a:t>
            </a:r>
          </a:p>
          <a:p>
            <a:pPr>
              <a:lnSpc>
                <a:spcPts val="3499"/>
              </a:lnSpc>
            </a:pP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데이터 파티션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데이터 다중화(replication)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일관성(consistency)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일관성 불일치 해소(inconsistency resolution)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장애 처리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시스템 아키텍처 다이어그램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쓰기 경로(write path)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- 읽기 경로(read path)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컴포넌트-데이터 파티션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9633"/>
            <a:ext cx="1160727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대규모 어플리케이션의 경우, 데이터를 작은 파티션들로 분할하고, 여러 대 서버에 저장한다.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897183"/>
            <a:ext cx="7863549" cy="115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고려할 상황 : 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데이터를 여러 서버에 고르게 분산할 수 있을까?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노드가 추가되거나, 삭제될 때, 데이터의 이동을 최소화 할 수 있을까?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5346253"/>
            <a:ext cx="9174559" cy="3106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안정 해시(consistent hash)도입 장점 :</a:t>
            </a:r>
          </a:p>
          <a:p>
            <a:pPr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규모 확장 자동화(automatic scaling): </a:t>
            </a:r>
          </a:p>
          <a:p>
            <a:pPr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부하에 따라 서버가 자동으로 추가되거나 삭제되도록 만들 수 있다.</a:t>
            </a:r>
          </a:p>
          <a:p>
            <a:pPr>
              <a:lnSpc>
                <a:spcPts val="3079"/>
              </a:lnSpc>
            </a:pPr>
          </a:p>
          <a:p>
            <a:pPr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다양성(heterogeneity): </a:t>
            </a:r>
          </a:p>
          <a:p>
            <a:pPr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각 서버의 용량에 맞게 가상 노드(virtual node)의 수를 조정할 수 있다. </a:t>
            </a:r>
          </a:p>
          <a:p>
            <a:pPr marL="949959" indent="-316653" lvl="2">
              <a:lnSpc>
                <a:spcPts val="3079"/>
              </a:lnSpc>
              <a:buFont typeface="Arial"/>
              <a:buChar char="⚬"/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고성능 서버는 더 많은 가상 노드를 갖도록 설정 할 수 있다.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786354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컴포넌트-데이터 다중화(replication)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9633"/>
            <a:ext cx="1426756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높은 가용성과 안정성을 확보하기 위해서 데이터를 N개 서버에 비동기적으로 다중화할 필요가 있다.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897183"/>
            <a:ext cx="14126766" cy="2325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N: 튜닝 가능한 값</a:t>
            </a:r>
          </a:p>
          <a:p>
            <a:pPr>
              <a:lnSpc>
                <a:spcPts val="3079"/>
              </a:lnSpc>
            </a:pPr>
          </a:p>
          <a:p>
            <a:pPr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ea typeface="Source Han Sans KR"/>
              </a:rPr>
              <a:t>어</a:t>
            </a: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떤 키를 해시 링 위에 배치한 후, 그 지점으로 부터 시계방향으로 링을 순회하면서 첫 N개 서버에 데이터 사본을 보관한다.</a:t>
            </a:r>
          </a:p>
          <a:p>
            <a:pPr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가상 노드 사용 시, N개의 노드가 대응될 실제 물리 서버의 개수가 N보다 작아질 수 있다. </a:t>
            </a:r>
          </a:p>
          <a:p>
            <a:pPr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 노드를 선택할 때, 값은 물리 서버를 중복선택하지 말아야 한다.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786354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 데이터 센터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9633"/>
            <a:ext cx="14267562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같은 데이터센터에 속한 노드는 정전, 네트워크, 자연 재해 등을 동시에 겪을 가능성이 있다.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안정성을 담보하기 위해서 데이터의 사본은 다른 센터의 서버에 보관되고 센터들은 고속 네트워크로 연결한다.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2038974" y="2791299"/>
            <a:ext cx="4902622" cy="4704402"/>
          </a:xfrm>
          <a:custGeom>
            <a:avLst/>
            <a:gdLst/>
            <a:ahLst/>
            <a:cxnLst/>
            <a:rect r="r" b="b" t="t" l="l"/>
            <a:pathLst>
              <a:path h="4704402" w="4902622">
                <a:moveTo>
                  <a:pt x="0" y="0"/>
                </a:moveTo>
                <a:lnTo>
                  <a:pt x="4902621" y="0"/>
                </a:lnTo>
                <a:lnTo>
                  <a:pt x="4902621" y="4704402"/>
                </a:lnTo>
                <a:lnTo>
                  <a:pt x="0" y="47044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71937" y="2412553"/>
            <a:ext cx="786354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 일관성(consistency)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179633"/>
            <a:ext cx="14267562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정족수 합의 프로토콜: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데이터 일관성을 보장해주기 위한 노드간 동기화 프로토콜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4325808"/>
            <a:ext cx="9505024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정의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N : 사본 개수  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W : 쓰기 연산에 대한 정속수 </a:t>
            </a:r>
          </a:p>
          <a:p>
            <a:pPr marL="539748" indent="-269874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적어도 W개의 서버로부터 쓰기 연산이 성공했다는 응답이 있어야한다 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R : 일각 연산에 대한 정족수 </a:t>
            </a:r>
          </a:p>
          <a:p>
            <a:pPr marL="539748" indent="-269874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적어도 R개의 서버로부터 응답을 받아야 한다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1937" y="7234109"/>
            <a:ext cx="10367037" cy="1544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ea typeface="Source Han Sans KR Bold"/>
              </a:rPr>
              <a:t>예시시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</a:rPr>
              <a:t>N = 1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쓰기 연산이 성공했다고 판단하기 위해서 중재자는 최소 한대 서버로부터 응답을 받아야 한다.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❗중재자는 클라이언트와 노드 사이의 프록시(Proxy)역할을 한다.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786354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 일관성(consistency)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2154105" y="3605530"/>
            <a:ext cx="6989895" cy="5059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W + R &gt; N 인 경우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강한 일관성(Strong consistency):  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ea typeface="Source Han Sans KR Bold"/>
              </a:rPr>
              <a:t>강한 일관성 보장   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일관성을 보장할 최신데이터를 가진 노드가 최소 1개는 겹친다.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</a:rPr>
              <a:t>R = 1, W = N:   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ea typeface="Source Han Sans KR Bold"/>
              </a:rPr>
              <a:t>빠른 읽기 연산에 최적화된 시스템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</a:rPr>
              <a:t>W = 1, R = N :   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ea typeface="Source Han Sans KR Bold"/>
              </a:rPr>
              <a:t>빠른 쓰기 연산에 최적화된 시스템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</a:rPr>
              <a:t>W + R &lt;= N :   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ea typeface="Source Han Sans KR Bold"/>
              </a:rPr>
              <a:t>강한 일관성이 보장되지 않음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8242300"/>
            <a:ext cx="756351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👉 요구되는 일관성 수준에 따라서 W, R, N을 바꾸면 된다.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786354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 일관성 모델 (consistency model)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360873"/>
            <a:ext cx="11976497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키-값 저장소를 설계할 때, 고려해야 할 또 하나의 중요한 요소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일관성의 수준을 결정한다.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8242300"/>
            <a:ext cx="7563512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👉 요구되는 일관성 수준에 따라서 W, R, N을 바꾸면 된다.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786354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 일관성 모델 (consistency model)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89158"/>
            <a:ext cx="14529329" cy="5544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강한 일관성(Strong consistency) : 모든 읽기 연산은 가장 최근에 갱신된 결과를 반환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클라이언트는 절대로 낡은 데이터를 알지 못한다.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고가용성 시스템에 적합하지 않다(새로운 요청의 처리가 중단되기 때문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모든 사본에 현재 쓰기 연산의 결과가 반영될 때 까지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해당 데이터에 대한 읽기/쓰기를 금지한다.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약한 일관성(Weak consistency) : 읽기 연산은 가장 최근에 가장 최근에 갱신된 결과를 반환하지 못할 수 있다.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최종 일관성(Eventual consistency) : 약한 일관성의 한 형태로, 갱신 결과가 결국에는 모든 사본에 반영(동기화)되는 모델이다.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    - 다이나모, 카산드라 저장소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    - 병렬적인 쓰기 연산이 일어나면, 일관성이 깨질 수 있다.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    - 해당 문제를 클라이언트가 해결해야 한다.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        - 클라이언트에서 데이터 버전 정보를 활용하여 일관성이 깨진 데이터를 읽지 않도록 해아한다.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786354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 비 일관성 해소 기법 : 데이터 버저닝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541855"/>
            <a:ext cx="10596299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데이터 다중화 : 가용성은 높어지지만, 사본 간 일간성이 깨질 가능성이 올라간다.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데이터 비일관을 해소할 때, 버저닝(versioning), 벡터 시계(vector clock)을 이용 할 수 있다.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943300"/>
            <a:ext cx="7348802" cy="1207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버저닝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데이터를 변경할 때 마다, 해당 데이터의 새로운 버전을 만드는 것. 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각 버전의 데이터는 변경 불가능이다.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6788610"/>
            <a:ext cx="11380655" cy="1207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벡터 시계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[서버, 버전]의 순서쌍을 데이터에 매단 것.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어떤 버전이 선행 버전인지, 후행 버전인지, 아니면 다른 버전과 충돌이 있는지 판별하기 위해 사용한다.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들어가기 전에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52308" y="4449264"/>
            <a:ext cx="15183384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-80">
                <a:solidFill>
                  <a:srgbClr val="000000"/>
                </a:solidFill>
                <a:latin typeface="Source Han Sans KR Bold"/>
                <a:ea typeface="Source Han Sans KR Bold"/>
              </a:rPr>
              <a:t>이런 내용이지 않을 까...?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114065" y="5264331"/>
            <a:ext cx="8059870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👉대용량 시스템에서 사용되는 </a:t>
            </a: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서버 캐시 입장에서 </a:t>
            </a:r>
          </a:p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비관계형 데이터베이스 저장 전략을 이야기 하는 것 같다.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11018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 비 일관성 해소 기법 : 데이터 버저닝 - 벡터시계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9633"/>
            <a:ext cx="11380655" cy="1207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벡터 시계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[서버, 버전]의 순서쌍을 데이터에 매단 것.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어떤 버전이 선행 버전인지, 후행 버전인지, 아니면 다른 버전과 충돌이 있는지 판별하기 위해 사용한다.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5105400"/>
            <a:ext cx="9321668" cy="349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ea typeface="Source Han Sans KR Bold"/>
              </a:rPr>
              <a:t>장점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어떤 버전 X, 버전 Y 중 어떤 버전이 이전 버전인지 알 수 있다 (충돌이 있나 없나)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ea typeface="Source Han Sans KR Bold"/>
              </a:rPr>
              <a:t>단점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ea typeface="Source Han Sans KR"/>
              </a:rPr>
              <a:t>클라이언트 구현 복잡해짐</a:t>
            </a:r>
          </a:p>
          <a:p>
            <a:pPr marL="949959" indent="-316653" lvl="2">
              <a:lnSpc>
                <a:spcPts val="3079"/>
              </a:lnSpc>
              <a:spcBef>
                <a:spcPct val="0"/>
              </a:spcBef>
              <a:buFont typeface="Arial"/>
              <a:buChar char="⚬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충돌감지 및 해소로직이 클라이언트에 구현되어 있어야 한다.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ea typeface="Source Han Sans KR"/>
              </a:rPr>
              <a:t>순서쌍 갯수로 인한 저장 용량 임계치의 한계 </a:t>
            </a:r>
          </a:p>
          <a:p>
            <a:pPr marL="949959" indent="-316653" lvl="2">
              <a:lnSpc>
                <a:spcPts val="3079"/>
              </a:lnSpc>
              <a:spcBef>
                <a:spcPct val="0"/>
              </a:spcBef>
              <a:buFont typeface="Arial"/>
              <a:buChar char="⚬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[서버:버전]의 순서쌍 갯수가 굉장히 빨리 늘어난다.</a:t>
            </a:r>
          </a:p>
          <a:p>
            <a:pPr marL="1424938" indent="-356235" lvl="3">
              <a:lnSpc>
                <a:spcPts val="3079"/>
              </a:lnSpc>
              <a:spcBef>
                <a:spcPct val="0"/>
              </a:spcBef>
              <a:buFont typeface="Arial"/>
              <a:buChar char="￭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효율성이 낮아 질 수 있다.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11018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 장애 처리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9633"/>
            <a:ext cx="11118321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장애 감지(failure detection)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보통 두 대 이상의 서버에서 똑같은 장애 A가 보고 될 때, 실제로 해당 서버에 장애가 났다고 간주한다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554220"/>
            <a:ext cx="11630687" cy="4704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59"/>
              </a:lnSpc>
            </a:pPr>
            <a:r>
              <a:rPr lang="en-US" sz="2399" spc="-59">
                <a:solidFill>
                  <a:srgbClr val="000000"/>
                </a:solidFill>
                <a:ea typeface="Source Han Sans KR Bold"/>
              </a:rPr>
              <a:t>솔루션 들 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ea typeface="Source Han Sans KR Bold"/>
              </a:rPr>
              <a:t>멀티 테스킹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서버가 많아질 수록 비효율적인 방법이 된다.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가십프로토콜(gossip protocol)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각 노드는 맴버십 목록을 유지한다.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 - 멤버십 목록은 각 멤버의 ID와 그 박동 카운터쌍의 목록이다.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- 각 노드는 주기적으로 자신의 박동 카운터를 증기시킨다.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- 각 노드는 무작위로 선정된 노드들에게 주기적으로 자기 박동 카운터 목록을 보낸다.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- 박동 카운터 목록을 받은 멤버는 멤버십 목록을 최신 값으로 갱신한다.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- 어떤 멤버의 박동 카운터 값이 지정된 시간 동안 갱신되지 않으면, 해당 멤버는 장애 상태인 것으로 간주</a:t>
            </a:r>
            <a:r>
              <a:rPr lang="en-US" sz="2199" spc="-54">
                <a:solidFill>
                  <a:srgbClr val="000000"/>
                </a:solidFill>
                <a:latin typeface="Source Han Sans KR Bold"/>
              </a:rPr>
              <a:t>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11018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 장애 처리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9633"/>
            <a:ext cx="4960541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장애 해소 전략들(failure resolution)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047309"/>
            <a:ext cx="10718800" cy="3887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후임시위탁기법 : 일시적 장애 처리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네트워크, 서버 문제로 장애 상태인 서버로 가는 요청은 다른 서버가 잠시 맡아서 처리하는 것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ea typeface="Source Han Sans KR"/>
              </a:rPr>
              <a:t>그 상황에서 발생하는 변경사항은 해당 서버가 복구될 때 일관 반영하여 데이터 일관성 보존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임시 서버에 그에 대한 단서(hint)를 남겨둔다.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반-엔트로피 프롵토콜 구현 : 영구적인 노드의 장애 상태 처리 방법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사본들을 비교하여 최신 버전의 데이터로 갱신하는 과정이다.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`머클트리(merkle)`: </a:t>
            </a:r>
          </a:p>
          <a:p>
            <a:pPr marL="949959" indent="-316653" lvl="2">
              <a:lnSpc>
                <a:spcPts val="3079"/>
              </a:lnSpc>
              <a:spcBef>
                <a:spcPct val="0"/>
              </a:spcBef>
              <a:buFont typeface="Arial"/>
              <a:buChar char="⚬"/>
            </a:pPr>
            <a:r>
              <a:rPr lang="en-US" sz="2199" spc="-54">
                <a:solidFill>
                  <a:srgbClr val="000000"/>
                </a:solidFill>
                <a:ea typeface="Source Han Sans KR"/>
              </a:rPr>
              <a:t>사본간의 일간성이 망가진 상태를 탐지하고 전송 데이터의 양을 줄이기 위한 방식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11018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컴포넌트- 장애 처리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9633"/>
            <a:ext cx="1291960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머클트리?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897183"/>
            <a:ext cx="11867092" cy="1153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각 노드에 자식 노드들에 보관된 값의 해시(자식 노드가 종단인 경우)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ea typeface="Source Han Sans KR"/>
              </a:rPr>
              <a:t>자식 노드들의 레이블로부터 계산된 해시값을 레이블로 붙여두는 트리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대규모 자료구조의 내용을 효과적이면서도 보안상으로 안전한 방법으로 검증(verification)할 수 있다.  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11018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 - 시스템 아키텍처 다이어그램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961765"/>
            <a:ext cx="11950832" cy="2325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클라이언트는 키-값 저장소가 제공하는 두 가지 단순한 API 즉, get(key) 및 put(key, value)와 통신한다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중재자(coordination)은 클라이언트에게 키-값 저장소에 대한 프록시(proxy)역할을 하는 노드이다.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노드는 안정 해시의 해시 링 위에 분포한다.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노드를 자동으로 추가 / 삭제할 수 있도록 시스템은 완전히 분산한다.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데이터는 여려 노드에 다중화한다.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모든 노드가 같은 책임을 진다. SPOF(Single Point Of Failure)는 존재하지 않는다.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11018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 - 노드에 쓰기, 읽기가 요청 될 때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921442"/>
            <a:ext cx="12854914" cy="2396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쓰기 경로(write path)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쓰기 요청이 특정 노드에 전달 된다면?</a:t>
            </a:r>
          </a:p>
          <a:p>
            <a:pPr>
              <a:lnSpc>
                <a:spcPts val="3079"/>
              </a:lnSpc>
            </a:pP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1. 쓰기 요청이 커밋 로그(commit log)파일에 기록된다.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2. 데이터가 메모리 캐시에 기록된다.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3. 메모리 캐시가 가득차거나, 사전에 정의한 어떤 임계치에 도달하면 데이터는 디스크에 있는 SSTable에 기록된다. 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1101822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시스템 컴포넌트 - 노드에 쓰기, 읽기가 요청 될 때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9633"/>
            <a:ext cx="11354727" cy="63684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읽기 경로(read path)</a:t>
            </a:r>
          </a:p>
          <a:p>
            <a:pPr>
              <a:lnSpc>
                <a:spcPts val="3640"/>
              </a:lnSpc>
            </a:pPr>
          </a:p>
          <a:p>
            <a:pPr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읽기 요청 발생 시, 노드는 데이터가 메모리 캐시에 있는지부터 확인한다.</a:t>
            </a:r>
          </a:p>
          <a:p>
            <a:pPr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메모리 캐시에 데이터가 있는 경우, 해당 데이터를 메모리에서 가져와서 클라이언트에게 반환한다.</a:t>
            </a:r>
          </a:p>
          <a:p>
            <a:pPr>
              <a:lnSpc>
                <a:spcPts val="3079"/>
              </a:lnSpc>
            </a:pPr>
          </a:p>
          <a:p>
            <a:pPr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메모리에 없는 경우, 디스크에서 가져온다.</a:t>
            </a:r>
          </a:p>
          <a:p>
            <a:pPr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key가 존재하는 SSTable을 찾기 위해서 블룸 필터가 흔히 사용된다.</a:t>
            </a:r>
          </a:p>
          <a:p>
            <a:pPr>
              <a:lnSpc>
                <a:spcPts val="3079"/>
              </a:lnSpc>
            </a:pP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ea typeface="Source Han Sans KR Bold"/>
              </a:rPr>
              <a:t>읽기</a:t>
            </a: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 요청이 특정 노드에 전달 된다면?</a:t>
            </a:r>
          </a:p>
          <a:p>
            <a:pPr>
              <a:lnSpc>
                <a:spcPts val="3079"/>
              </a:lnSpc>
            </a:pP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1. 데이터가 메모리에 있는지 검사한다 없으면 2번 부터 시작이다.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2. 데이터가 메모리에 없으므로, 블룸 필터를 검사한다.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3. 블룸 필터를 통해서 어떤 SSTable에 키가 보관되어 있는지 알아낸다.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4. SSTable에서 데이터를 가져온다.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"/>
                <a:ea typeface="Source Han Sans KR"/>
              </a:rPr>
              <a:t>5. 해당 데이터를 클라이언트에게 반환한다.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"/>
              </a:rPr>
              <a:t> 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67207" y="4452332"/>
            <a:ext cx="9353587" cy="1391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69"/>
              </a:lnSpc>
            </a:pPr>
            <a:r>
              <a:rPr lang="en-US" sz="9224" spc="-92">
                <a:solidFill>
                  <a:srgbClr val="000000"/>
                </a:solidFill>
                <a:latin typeface="Tlab 레트로라이프"/>
              </a:rPr>
              <a:t>END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들어가기 전에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52308" y="4449264"/>
            <a:ext cx="15183384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-80">
                <a:solidFill>
                  <a:srgbClr val="000000"/>
                </a:solidFill>
                <a:latin typeface="Source Han Sans KR Bold"/>
                <a:ea typeface="Source Han Sans KR Bold"/>
              </a:rPr>
              <a:t>우리가 아는 대표적인 Key-Value 데이터베이스 들...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559359" y="5264331"/>
            <a:ext cx="716928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</a:rPr>
              <a:t>Amazon DynamoDB, memcachedm redis...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책에서는 무엇을 해결하고 싶은데?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952833"/>
            <a:ext cx="10107612" cy="2325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키-값 쌍의 크기는 10K이하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큰 데이터를 저장할 수 있어야 한다. (분산 파일 저장을 이야기 하는 듯)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높은 가용성을 제공해야하 한다, (서버가 장애가 생기더라도 빨리 응답할 수 있어야 한다)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높은 규모 확장성을 제공해야한다(트래픽 양에 따라서 서버 증설/삭제가 이루어져야 한다)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데이터 일정 수준은 조정이 가능 해야 한다.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응답 지연시간(latency)이 짧아야 한다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7316428"/>
            <a:ext cx="8645790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👉 많은 데이터를 저장하기 위해서 분산 키-값 저장소가 필요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분산 키-값 저장소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537494"/>
            <a:ext cx="5929048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분산 키-값 저장소는 분산 해시 테이블이라고 불린다. 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키-값쌍 데이터를 여러 서버에 분산 저장한다.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929414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CAP 정리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5992314"/>
            <a:ext cx="9928225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데이터 일관성(consistency), 가용성(availability), 파티션 감내(partion tolerance) 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ea typeface="Source Han Sans KR Bold"/>
              </a:rPr>
              <a:t>세가지 요구 사항을 만족하는 분산 시스템을 설계하는 것은 불가능하다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CAP 정리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766502"/>
            <a:ext cx="13330503" cy="3496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데이터 일관성(C) : 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분산 시스템에 접속하는 모든 클라이언트는 어떤 노드에 접속했느냐에 관계없이 언제나 같은 데이터를 보게 되어야 한다.</a:t>
            </a:r>
          </a:p>
          <a:p>
            <a:pPr>
              <a:lnSpc>
                <a:spcPts val="3079"/>
              </a:lnSpc>
            </a:pP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가용성(A) : 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분산 시스템에 접속하는 클라이언트는 일부 노드에 장애가 발생 하더라도 항상 응답을 받을 수 있어야 한다.</a:t>
            </a:r>
          </a:p>
          <a:p>
            <a:pPr>
              <a:lnSpc>
                <a:spcPts val="3079"/>
              </a:lnSpc>
            </a:pP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파티션 감내(P) : 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(파티션은 두 노드 사이에 통신 장애가 발생하였음을 의미한다) 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파티션 감내는 네트워크에 파티션이 생기더라도 시스템은 계속 동작하여 한다는 것을 의미한다.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7786691"/>
            <a:ext cx="431217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👉 셋 중  하나는 반드시 포기.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CAP에 따른 저장소 유형 분류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766502"/>
            <a:ext cx="12442031" cy="3887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CP 시스템 : 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일관성과 파티션 감내를 지원하는 키-값 저장소|</a:t>
            </a:r>
          </a:p>
          <a:p>
            <a:pPr>
              <a:lnSpc>
                <a:spcPts val="3079"/>
              </a:lnSpc>
            </a:pP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AP 시스템 : 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가용성과 파티션 감내를 지원하는 키-값 저장소|</a:t>
            </a:r>
          </a:p>
          <a:p>
            <a:pPr>
              <a:lnSpc>
                <a:spcPts val="3079"/>
              </a:lnSpc>
            </a:pP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CA 시스템 : 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일관성과 가용성을 지원하는 키-값 저장소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하지만, 분산 시스템은 반드시 파티션 문제를 감당할 수 있도록 설계되어야 하므로, CA시스템은 존재하지 않는다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사례1. 세 대의 복제 노드 n1,n2,n3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4516120"/>
            <a:ext cx="9209749" cy="1207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이상적 상태</a:t>
            </a:r>
          </a:p>
          <a:p>
            <a:pPr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ea typeface="Source Han Sans KR Bold"/>
              </a:rPr>
              <a:t>네트워크가 파티션되는 상황은 절대로 일어나지 않음 </a:t>
            </a:r>
          </a:p>
          <a:p>
            <a:pPr marL="474979" indent="-237490" lvl="1">
              <a:lnSpc>
                <a:spcPts val="3079"/>
              </a:lnSpc>
              <a:spcBef>
                <a:spcPct val="0"/>
              </a:spcBef>
              <a:buFont typeface="Arial"/>
              <a:buChar char="•"/>
            </a:pPr>
            <a:r>
              <a:rPr lang="en-US" sz="2199" spc="-54">
                <a:solidFill>
                  <a:srgbClr val="000000"/>
                </a:solidFill>
                <a:latin typeface="Source Han Sans KR"/>
              </a:rPr>
              <a:t>n</a:t>
            </a: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1에 기록된 데이터는 n2, n3에 복제된다(데이터 일관성, 데이터 가용성 만족)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사례1. 세 대의 복제 노드 n1,n2,n3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9633"/>
            <a:ext cx="10979018" cy="5502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 Bold"/>
              </a:rPr>
              <a:t>실세계 분산 시스템</a:t>
            </a:r>
          </a:p>
          <a:p>
            <a:pPr>
              <a:lnSpc>
                <a:spcPts val="3079"/>
              </a:lnSpc>
            </a:pP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n3에 문제 발생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n1,n2에 기록된 데이터는 n3에 전달되지 않는다.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n3에 기록되었으나, n1,n2로 전달되지 못한 데이터가 있을 수 있다.</a:t>
            </a:r>
          </a:p>
          <a:p>
            <a:pPr>
              <a:lnSpc>
                <a:spcPts val="3079"/>
              </a:lnSpc>
            </a:pP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CP시스템(일관성)선택 시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세 서버 사이에 생길 수 있는 데이터 불일치 문제를 해소하기 위해서 n1,n2 서버의 쓰기 연산 중단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가용성을 결론적으로 포기하게 된다.</a:t>
            </a:r>
          </a:p>
          <a:p>
            <a:pPr>
              <a:lnSpc>
                <a:spcPts val="3079"/>
              </a:lnSpc>
            </a:pP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AP(가용성)선택 시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낡은 데이터를 반환할 위험이 있더라도, 쓰기 연산을 허용해야한다.</a:t>
            </a:r>
          </a:p>
          <a:p>
            <a:pPr>
              <a:lnSpc>
                <a:spcPts val="3079"/>
              </a:lnSpc>
            </a:pPr>
            <a:r>
              <a:rPr lang="en-US" sz="2199" spc="-54">
                <a:solidFill>
                  <a:srgbClr val="000000"/>
                </a:solidFill>
                <a:latin typeface="Source Han Sans KR Bold"/>
                <a:ea typeface="Source Han Sans KR Bold"/>
              </a:rPr>
              <a:t>- n1,n2는 쓰기연산을 허용할 것, 파티션 문제가 일어난 뒤, 새 데이터를 n3에 전송할 것</a:t>
            </a:r>
          </a:p>
          <a:p>
            <a:pPr>
              <a:lnSpc>
                <a:spcPts val="307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DAGAVwRpIFY</dc:identifier>
  <dcterms:modified xsi:type="dcterms:W3CDTF">2011-08-01T06:04:30Z</dcterms:modified>
  <cp:revision>1</cp:revision>
  <dc:title>월간CS-대용량 시스템 설계 기초_6</dc:title>
</cp:coreProperties>
</file>

<file path=docProps/thumbnail.jpeg>
</file>